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85" r:id="rId6"/>
    <p:sldId id="284" r:id="rId7"/>
    <p:sldId id="283" r:id="rId8"/>
    <p:sldId id="282" r:id="rId9"/>
    <p:sldId id="268" r:id="rId10"/>
    <p:sldId id="260" r:id="rId11"/>
    <p:sldId id="286" r:id="rId12"/>
    <p:sldId id="261" r:id="rId13"/>
    <p:sldId id="287" r:id="rId14"/>
    <p:sldId id="288" r:id="rId15"/>
    <p:sldId id="289" r:id="rId16"/>
    <p:sldId id="291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74"/>
    <p:restoredTop sz="94677"/>
  </p:normalViewPr>
  <p:slideViewPr>
    <p:cSldViewPr snapToGrid="0" snapToObjects="1">
      <p:cViewPr varScale="1">
        <p:scale>
          <a:sx n="200" d="100"/>
          <a:sy n="200" d="100"/>
        </p:scale>
        <p:origin x="1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ine Stegeman" userId="087f764f-edeb-425b-92a9-382f7c22c53b" providerId="ADAL" clId="{6922F7FC-9B7B-51D5-A37A-C41C42B45CA5}"/>
    <pc:docChg chg="undo custSel addSld delSld modSld">
      <pc:chgData name="Bernardine Stegeman" userId="087f764f-edeb-425b-92a9-382f7c22c53b" providerId="ADAL" clId="{6922F7FC-9B7B-51D5-A37A-C41C42B45CA5}" dt="2026-08-27T06:24:34.339" v="125" actId="20577"/>
      <pc:docMkLst>
        <pc:docMk/>
      </pc:docMkLst>
      <pc:sldChg chg="modSp mod">
        <pc:chgData name="Bernardine Stegeman" userId="087f764f-edeb-425b-92a9-382f7c22c53b" providerId="ADAL" clId="{6922F7FC-9B7B-51D5-A37A-C41C42B45CA5}" dt="2026-08-27T06:24:34.339" v="125" actId="20577"/>
        <pc:sldMkLst>
          <pc:docMk/>
          <pc:sldMk cId="1255902281" sldId="256"/>
        </pc:sldMkLst>
        <pc:spChg chg="mod">
          <ac:chgData name="Bernardine Stegeman" userId="087f764f-edeb-425b-92a9-382f7c22c53b" providerId="ADAL" clId="{6922F7FC-9B7B-51D5-A37A-C41C42B45CA5}" dt="2026-08-27T06:24:34.339" v="125" actId="20577"/>
          <ac:spMkLst>
            <pc:docMk/>
            <pc:sldMk cId="1255902281" sldId="256"/>
            <ac:spMk id="13" creationId="{00000000-0000-0000-0000-000000000000}"/>
          </ac:spMkLst>
        </pc:spChg>
      </pc:sldChg>
      <pc:sldChg chg="modSp mod">
        <pc:chgData name="Bernardine Stegeman" userId="087f764f-edeb-425b-92a9-382f7c22c53b" providerId="ADAL" clId="{6922F7FC-9B7B-51D5-A37A-C41C42B45CA5}" dt="2026-08-03T11:41:53.121" v="6" actId="404"/>
        <pc:sldMkLst>
          <pc:docMk/>
          <pc:sldMk cId="2511669039" sldId="260"/>
        </pc:sldMkLst>
        <pc:spChg chg="mod">
          <ac:chgData name="Bernardine Stegeman" userId="087f764f-edeb-425b-92a9-382f7c22c53b" providerId="ADAL" clId="{6922F7FC-9B7B-51D5-A37A-C41C42B45CA5}" dt="2026-08-03T11:41:53.121" v="6" actId="404"/>
          <ac:spMkLst>
            <pc:docMk/>
            <pc:sldMk cId="2511669039" sldId="260"/>
            <ac:spMk id="7" creationId="{D46C712D-C2F0-552B-878D-139C7386FD3D}"/>
          </ac:spMkLst>
        </pc:spChg>
      </pc:sldChg>
      <pc:sldChg chg="modSp add mod">
        <pc:chgData name="Bernardine Stegeman" userId="087f764f-edeb-425b-92a9-382f7c22c53b" providerId="ADAL" clId="{6922F7FC-9B7B-51D5-A37A-C41C42B45CA5}" dt="2026-08-19T09:56:21.475" v="94" actId="20577"/>
        <pc:sldMkLst>
          <pc:docMk/>
          <pc:sldMk cId="93472091" sldId="291"/>
        </pc:sldMkLst>
        <pc:spChg chg="mod">
          <ac:chgData name="Bernardine Stegeman" userId="087f764f-edeb-425b-92a9-382f7c22c53b" providerId="ADAL" clId="{6922F7FC-9B7B-51D5-A37A-C41C42B45CA5}" dt="2026-08-03T11:48:37.883" v="19" actId="20577"/>
          <ac:spMkLst>
            <pc:docMk/>
            <pc:sldMk cId="93472091" sldId="291"/>
            <ac:spMk id="2" creationId="{50802ACA-81F4-0835-1F95-D6F455612A74}"/>
          </ac:spMkLst>
        </pc:spChg>
        <pc:spChg chg="mod">
          <ac:chgData name="Bernardine Stegeman" userId="087f764f-edeb-425b-92a9-382f7c22c53b" providerId="ADAL" clId="{6922F7FC-9B7B-51D5-A37A-C41C42B45CA5}" dt="2026-08-19T09:56:21.475" v="94" actId="20577"/>
          <ac:spMkLst>
            <pc:docMk/>
            <pc:sldMk cId="93472091" sldId="291"/>
            <ac:spMk id="3" creationId="{E1060A67-F98F-E821-6073-A1ED0D39BA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98C88E-EBBE-B84F-8CD8-0BFA76D5B0AE}" type="datetimeFigureOut">
              <a:rPr lang="en-NL" smtClean="0"/>
              <a:t>27/08/2026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74A10-0979-DF41-9DCF-848D678594C9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6405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nl-NL" b="1" dirty="0" err="1">
                <a:latin typeface="Arial" panose="020B0604020202020204" pitchFamily="34" charset="0"/>
              </a:rPr>
              <a:t>Notitie</a:t>
            </a:r>
            <a:r>
              <a:rPr lang="en-GB" altLang="nl-NL" b="1" dirty="0">
                <a:latin typeface="Arial" panose="020B0604020202020204" pitchFamily="34" charset="0"/>
              </a:rPr>
              <a:t> </a:t>
            </a:r>
            <a:r>
              <a:rPr lang="en-GB" altLang="nl-NL" b="1" dirty="0" err="1">
                <a:latin typeface="Arial" panose="020B0604020202020204" pitchFamily="34" charset="0"/>
              </a:rPr>
              <a:t>voor</a:t>
            </a:r>
            <a:r>
              <a:rPr lang="en-GB" altLang="nl-NL" b="1" dirty="0">
                <a:latin typeface="Arial" panose="020B0604020202020204" pitchFamily="34" charset="0"/>
              </a:rPr>
              <a:t> </a:t>
            </a:r>
            <a:r>
              <a:rPr lang="en-GB" altLang="nl-NL" b="1" dirty="0" err="1">
                <a:latin typeface="Arial" panose="020B0604020202020204" pitchFamily="34" charset="0"/>
              </a:rPr>
              <a:t>presentator</a:t>
            </a:r>
            <a:endParaRPr lang="en-GB" altLang="nl-NL" b="1" dirty="0">
              <a:latin typeface="Arial" panose="020B0604020202020204" pitchFamily="34" charset="0"/>
            </a:endParaRPr>
          </a:p>
          <a:p>
            <a:pPr eaLnBrk="1" hangingPunct="1"/>
            <a:r>
              <a:rPr lang="en-GB" altLang="nl-NL" b="0" dirty="0" err="1">
                <a:latin typeface="Arial" panose="020B0604020202020204" pitchFamily="34" charset="0"/>
              </a:rPr>
              <a:t>Deze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vragen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zijn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suggesties</a:t>
            </a:r>
            <a:r>
              <a:rPr lang="en-GB" altLang="nl-NL" b="0" dirty="0">
                <a:latin typeface="Arial" panose="020B0604020202020204" pitchFamily="34" charset="0"/>
              </a:rPr>
              <a:t> die </a:t>
            </a:r>
            <a:r>
              <a:rPr lang="en-GB" altLang="nl-NL" b="0" dirty="0" err="1">
                <a:latin typeface="Arial" panose="020B0604020202020204" pitchFamily="34" charset="0"/>
              </a:rPr>
              <a:t>zijn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ontwikkeld</a:t>
            </a:r>
            <a:r>
              <a:rPr lang="en-GB" altLang="nl-NL" b="0" dirty="0">
                <a:latin typeface="Arial" panose="020B0604020202020204" pitchFamily="34" charset="0"/>
              </a:rPr>
              <a:t> om de </a:t>
            </a:r>
            <a:r>
              <a:rPr lang="en-GB" altLang="nl-NL" b="0" dirty="0" err="1">
                <a:latin typeface="Arial" panose="020B0604020202020204" pitchFamily="34" charset="0"/>
              </a:rPr>
              <a:t>discussie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bij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deze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presentatie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te</a:t>
            </a:r>
            <a:r>
              <a:rPr lang="en-GB" altLang="nl-NL" b="0" dirty="0">
                <a:latin typeface="Arial" panose="020B0604020202020204" pitchFamily="34" charset="0"/>
              </a:rPr>
              <a:t> op gang </a:t>
            </a:r>
            <a:r>
              <a:rPr lang="en-GB" altLang="nl-NL" b="0" dirty="0" err="1">
                <a:latin typeface="Arial" panose="020B0604020202020204" pitchFamily="34" charset="0"/>
              </a:rPr>
              <a:t>te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brengen</a:t>
            </a:r>
            <a:r>
              <a:rPr lang="en-GB" altLang="nl-NL" b="0" dirty="0">
                <a:latin typeface="Arial" panose="020B0604020202020204" pitchFamily="34" charset="0"/>
              </a:rPr>
              <a:t> – </a:t>
            </a:r>
            <a:r>
              <a:rPr lang="en-GB" altLang="nl-NL" b="0" dirty="0" err="1">
                <a:latin typeface="Arial" panose="020B0604020202020204" pitchFamily="34" charset="0"/>
              </a:rPr>
              <a:t>vervang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deze</a:t>
            </a:r>
            <a:r>
              <a:rPr lang="en-GB" altLang="nl-NL" b="0" dirty="0">
                <a:latin typeface="Arial" panose="020B0604020202020204" pitchFamily="34" charset="0"/>
              </a:rPr>
              <a:t> of pas </a:t>
            </a:r>
            <a:r>
              <a:rPr lang="en-GB" altLang="nl-NL" b="0" dirty="0" err="1">
                <a:latin typeface="Arial" panose="020B0604020202020204" pitchFamily="34" charset="0"/>
              </a:rPr>
              <a:t>deze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punten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aan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naar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gelang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uw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lokale</a:t>
            </a:r>
            <a:r>
              <a:rPr lang="en-GB" altLang="nl-NL" b="0" dirty="0">
                <a:latin typeface="Arial" panose="020B0604020202020204" pitchFamily="34" charset="0"/>
              </a:rPr>
              <a:t> </a:t>
            </a:r>
            <a:r>
              <a:rPr lang="en-GB" altLang="nl-NL" b="0" dirty="0" err="1">
                <a:latin typeface="Arial" panose="020B0604020202020204" pitchFamily="34" charset="0"/>
              </a:rPr>
              <a:t>situatie</a:t>
            </a:r>
            <a:endParaRPr lang="en-GB" altLang="nl-NL" b="0" dirty="0">
              <a:latin typeface="Arial" panose="020B0604020202020204" pitchFamily="34" charset="0"/>
            </a:endParaRPr>
          </a:p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74A10-0979-DF41-9DCF-848D678594C9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6061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46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61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41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9462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7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5514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461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08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290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351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Klikken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E5579-A6A3-8C4A-9092-20B652B5436B}" type="datetimeFigureOut">
              <a:rPr lang="nl-NL" smtClean="0"/>
              <a:t>27-08-2026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DD22B-08BF-A242-B768-D9577DEB192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081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6925193" y="5228582"/>
            <a:ext cx="2237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nl-NL" altLang="nl-NL" dirty="0">
                <a:solidFill>
                  <a:schemeClr val="bg1"/>
                </a:solidFill>
                <a:ea typeface="Arial" charset="0"/>
                <a:cs typeface="Arial" charset="0"/>
              </a:rPr>
              <a:t>Topzorg voor ouderen</a:t>
            </a:r>
          </a:p>
        </p:txBody>
      </p:sp>
      <p:sp>
        <p:nvSpPr>
          <p:cNvPr id="8" name="Rechthoek 7"/>
          <p:cNvSpPr/>
          <p:nvPr/>
        </p:nvSpPr>
        <p:spPr>
          <a:xfrm>
            <a:off x="1490473" y="5948958"/>
            <a:ext cx="3639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altLang="nl-NL" dirty="0">
                <a:solidFill>
                  <a:schemeClr val="bg1"/>
                </a:solidFill>
                <a:ea typeface="Arial" charset="0"/>
                <a:cs typeface="Arial" charset="0"/>
              </a:rPr>
              <a:t>Marielle Emmelot-Vonk</a:t>
            </a:r>
          </a:p>
        </p:txBody>
      </p:sp>
      <p:pic>
        <p:nvPicPr>
          <p:cNvPr id="9" name="Picture 7" descr="foto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0" r="13139"/>
          <a:stretch>
            <a:fillRect/>
          </a:stretch>
        </p:blipFill>
        <p:spPr bwMode="auto">
          <a:xfrm>
            <a:off x="7463218" y="3716338"/>
            <a:ext cx="1617663" cy="144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foto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2"/>
          <a:stretch>
            <a:fillRect/>
          </a:stretch>
        </p:blipFill>
        <p:spPr bwMode="auto">
          <a:xfrm>
            <a:off x="5520118" y="3716338"/>
            <a:ext cx="1846263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foto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b="49458"/>
          <a:stretch>
            <a:fillRect/>
          </a:stretch>
        </p:blipFill>
        <p:spPr bwMode="auto">
          <a:xfrm>
            <a:off x="3648456" y="3716338"/>
            <a:ext cx="1760537" cy="143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el 12"/>
          <p:cNvSpPr>
            <a:spLocks noGrp="1"/>
          </p:cNvSpPr>
          <p:nvPr>
            <p:ph type="ctrTitle"/>
          </p:nvPr>
        </p:nvSpPr>
        <p:spPr>
          <a:xfrm>
            <a:off x="1524000" y="2057399"/>
            <a:ext cx="9144000" cy="1060705"/>
          </a:xfrm>
        </p:spPr>
        <p:txBody>
          <a:bodyPr>
            <a:normAutofit fontScale="90000"/>
          </a:bodyPr>
          <a:lstStyle/>
          <a:p>
            <a:r>
              <a:rPr lang="nl-NL" sz="3600" dirty="0">
                <a:solidFill>
                  <a:schemeClr val="bg1"/>
                </a:solidFill>
                <a:latin typeface="+mn-lt"/>
                <a:ea typeface="Arial" charset="0"/>
                <a:cs typeface="Arial" charset="0"/>
              </a:rPr>
              <a:t> Zorgpad ouderen (met een kwetsbare gezondheid) opgenomen in het ziekenhuis met hartfalen  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524000" y="6309146"/>
            <a:ext cx="9144000" cy="0"/>
          </a:xfrm>
          <a:prstGeom prst="line">
            <a:avLst/>
          </a:prstGeom>
          <a:ln cap="rnd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590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9E7DD-B252-1448-72E3-AF19CF519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495A7-95B4-D9AB-3C99-023214A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7517"/>
            <a:ext cx="10515600" cy="1325563"/>
          </a:xfrm>
        </p:spPr>
        <p:txBody>
          <a:bodyPr/>
          <a:lstStyle/>
          <a:p>
            <a:r>
              <a:rPr lang="nl-NL" b="1" dirty="0"/>
              <a:t>Waarom dit </a:t>
            </a:r>
            <a:r>
              <a:rPr lang="nl-NL" b="1" dirty="0" err="1"/>
              <a:t>zorgpad</a:t>
            </a:r>
            <a:r>
              <a:rPr lang="nl-NL" b="1" dirty="0"/>
              <a:t>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C71580E-1DA0-CEAF-46FE-B774966AAF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056" y="1690687"/>
            <a:ext cx="952745" cy="847534"/>
          </a:xfr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352DB5C-CDA3-9F6C-3BE4-B8B332803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9731" y="1610368"/>
            <a:ext cx="9237830" cy="5167313"/>
          </a:xfrm>
        </p:spPr>
        <p:txBody>
          <a:bodyPr>
            <a:normAutofit/>
          </a:bodyPr>
          <a:lstStyle/>
          <a:p>
            <a:r>
              <a:rPr lang="nl-NL" sz="2400" dirty="0">
                <a:latin typeface="+mj-lt"/>
              </a:rPr>
              <a:t>246.000 gediagnosticeerde mensen met hartfalen in NL</a:t>
            </a:r>
          </a:p>
          <a:p>
            <a:r>
              <a:rPr lang="nl-NL" sz="2400" dirty="0">
                <a:latin typeface="+mj-lt"/>
              </a:rPr>
              <a:t>80% is 70+</a:t>
            </a:r>
          </a:p>
          <a:p>
            <a:endParaRPr lang="nl-NL" sz="2600" dirty="0">
              <a:latin typeface="+mj-lt"/>
            </a:endParaRPr>
          </a:p>
          <a:p>
            <a:pPr marL="0" indent="0">
              <a:buNone/>
            </a:pPr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    </a:t>
            </a:r>
            <a:endParaRPr lang="nl-NL" sz="22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 </a:t>
            </a: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19327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372BB-DDA5-102E-6024-5FB16A9DD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E8192C-E284-369B-C35E-30E114B8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9628"/>
            <a:ext cx="10515600" cy="1325563"/>
          </a:xfrm>
        </p:spPr>
        <p:txBody>
          <a:bodyPr/>
          <a:lstStyle/>
          <a:p>
            <a:r>
              <a:rPr lang="nl-NL" b="1" dirty="0"/>
              <a:t>Waarom dit </a:t>
            </a:r>
            <a:r>
              <a:rPr lang="nl-NL" b="1" dirty="0" err="1"/>
              <a:t>zorgpad</a:t>
            </a:r>
            <a:r>
              <a:rPr lang="nl-NL" b="1" dirty="0"/>
              <a:t>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50645FC-7A8A-3F90-1ED5-1D7B666D4C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056" y="1690687"/>
            <a:ext cx="952745" cy="847534"/>
          </a:xfr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CBE5474-E86B-DDEB-2C6F-0D1CD9490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9731" y="1610368"/>
            <a:ext cx="9237830" cy="5167313"/>
          </a:xfrm>
        </p:spPr>
        <p:txBody>
          <a:bodyPr>
            <a:normAutofit/>
          </a:bodyPr>
          <a:lstStyle/>
          <a:p>
            <a:r>
              <a:rPr lang="nl-NL" sz="2400" dirty="0">
                <a:latin typeface="+mj-lt"/>
              </a:rPr>
              <a:t>246.000 gediagnosticeerde mensen met hartfalen in NL</a:t>
            </a:r>
          </a:p>
          <a:p>
            <a:r>
              <a:rPr lang="nl-NL" sz="2400" dirty="0">
                <a:latin typeface="+mj-lt"/>
              </a:rPr>
              <a:t>80% is 70+</a:t>
            </a:r>
          </a:p>
          <a:p>
            <a:endParaRPr lang="nl-NL" sz="2400" dirty="0">
              <a:latin typeface="+mj-lt"/>
            </a:endParaRPr>
          </a:p>
          <a:p>
            <a:r>
              <a:rPr lang="nl-NL" sz="2400" dirty="0">
                <a:latin typeface="+mj-lt"/>
              </a:rPr>
              <a:t>Hoge symptoomlast</a:t>
            </a:r>
          </a:p>
          <a:p>
            <a:r>
              <a:rPr lang="nl-NL" sz="2400" dirty="0">
                <a:latin typeface="+mj-lt"/>
              </a:rPr>
              <a:t>Grote impact op de kwaliteit van leven</a:t>
            </a:r>
          </a:p>
          <a:p>
            <a:pPr marL="0" indent="0">
              <a:buNone/>
            </a:pPr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    </a:t>
            </a:r>
            <a:endParaRPr lang="nl-NL" sz="22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 </a:t>
            </a: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3C9E434-AE2C-E19E-6053-B15E28BF8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056" y="2852657"/>
            <a:ext cx="967367" cy="9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8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AF7C5-6F7F-FEE9-A9A3-99BE3FA34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0635F7-CF37-5714-E598-E3232A58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7795"/>
            <a:ext cx="10515600" cy="1325563"/>
          </a:xfrm>
        </p:spPr>
        <p:txBody>
          <a:bodyPr/>
          <a:lstStyle/>
          <a:p>
            <a:r>
              <a:rPr lang="nl-NL" b="1" dirty="0"/>
              <a:t>Waarom dit </a:t>
            </a:r>
            <a:r>
              <a:rPr lang="nl-NL" b="1" dirty="0" err="1"/>
              <a:t>zorgpad</a:t>
            </a:r>
            <a:r>
              <a:rPr lang="nl-NL" b="1" dirty="0"/>
              <a:t>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2F110E0-DF3A-D15A-C491-D29FC8B61EE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056" y="1690687"/>
            <a:ext cx="952745" cy="847534"/>
          </a:xfr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06E3349-E6F0-C647-6B68-CBDF89923A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9731" y="1610368"/>
            <a:ext cx="9237830" cy="5167313"/>
          </a:xfrm>
        </p:spPr>
        <p:txBody>
          <a:bodyPr>
            <a:normAutofit fontScale="92500" lnSpcReduction="10000"/>
          </a:bodyPr>
          <a:lstStyle/>
          <a:p>
            <a:r>
              <a:rPr lang="nl-NL" sz="2600" dirty="0">
                <a:latin typeface="+mj-lt"/>
              </a:rPr>
              <a:t>246.000 gediagnosticeerde mensen met hartfalen in NL</a:t>
            </a:r>
          </a:p>
          <a:p>
            <a:r>
              <a:rPr lang="nl-NL" sz="2600" dirty="0">
                <a:latin typeface="+mj-lt"/>
              </a:rPr>
              <a:t>80% is 70+</a:t>
            </a:r>
          </a:p>
          <a:p>
            <a:endParaRPr lang="nl-NL" sz="2600" dirty="0">
              <a:latin typeface="+mj-lt"/>
            </a:endParaRPr>
          </a:p>
          <a:p>
            <a:r>
              <a:rPr lang="nl-NL" sz="2600" dirty="0">
                <a:latin typeface="+mj-lt"/>
              </a:rPr>
              <a:t>Hoge symptoomlast</a:t>
            </a:r>
          </a:p>
          <a:p>
            <a:r>
              <a:rPr lang="nl-NL" sz="2600" dirty="0">
                <a:latin typeface="+mj-lt"/>
              </a:rPr>
              <a:t>Grote impact op de kwaliteit van leven</a:t>
            </a:r>
          </a:p>
          <a:p>
            <a:pPr marL="0" indent="0">
              <a:buNone/>
            </a:pPr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Veel bijkomende problemen</a:t>
            </a:r>
          </a:p>
          <a:p>
            <a:pPr lvl="1"/>
            <a:r>
              <a:rPr lang="nl-NL" sz="2200" dirty="0">
                <a:latin typeface="+mj-lt"/>
              </a:rPr>
              <a:t>80% 3 of meer chronische ziekten</a:t>
            </a:r>
          </a:p>
          <a:p>
            <a:pPr lvl="1"/>
            <a:r>
              <a:rPr lang="nl-NL" sz="2200" dirty="0">
                <a:latin typeface="+mj-lt"/>
              </a:rPr>
              <a:t>50% kwetsbaar</a:t>
            </a:r>
          </a:p>
          <a:p>
            <a:pPr lvl="1"/>
            <a:r>
              <a:rPr lang="nl-NL" sz="2200" dirty="0">
                <a:latin typeface="+mj-lt"/>
              </a:rPr>
              <a:t>30-40% cognitieve problemen</a:t>
            </a:r>
          </a:p>
          <a:p>
            <a:pPr lvl="1"/>
            <a:endParaRPr lang="nl-NL" sz="22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 </a:t>
            </a: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DB4B568-D9F0-242A-424F-8B3F644C7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20" y="4009985"/>
            <a:ext cx="778575" cy="95107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8DB4C60-358F-EC2D-AD8F-ED570B759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56" y="2852657"/>
            <a:ext cx="967367" cy="9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2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A7D51-F51F-89CA-A6CB-A3007EB00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F61F4A-68C7-546D-5119-8BC110FA0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7239"/>
            <a:ext cx="10515600" cy="1325563"/>
          </a:xfrm>
        </p:spPr>
        <p:txBody>
          <a:bodyPr/>
          <a:lstStyle/>
          <a:p>
            <a:r>
              <a:rPr lang="nl-NL" b="1" dirty="0"/>
              <a:t>Waarom dit </a:t>
            </a:r>
            <a:r>
              <a:rPr lang="nl-NL" b="1" dirty="0" err="1"/>
              <a:t>zorgpad</a:t>
            </a:r>
            <a:r>
              <a:rPr lang="nl-NL" b="1" dirty="0"/>
              <a:t>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8599563-6F4B-9DD8-75B9-E5C3876EA0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056" y="1690687"/>
            <a:ext cx="952745" cy="847534"/>
          </a:xfr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F1F4921-57B1-2F67-7721-6AADC05FF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9731" y="1690687"/>
            <a:ext cx="9237830" cy="5167313"/>
          </a:xfrm>
        </p:spPr>
        <p:txBody>
          <a:bodyPr>
            <a:normAutofit fontScale="92500" lnSpcReduction="20000"/>
          </a:bodyPr>
          <a:lstStyle/>
          <a:p>
            <a:r>
              <a:rPr lang="nl-NL" sz="2600" dirty="0">
                <a:latin typeface="+mj-lt"/>
              </a:rPr>
              <a:t>246.000 gediagnosticeerde mensen met hartfalen in NL</a:t>
            </a:r>
          </a:p>
          <a:p>
            <a:r>
              <a:rPr lang="nl-NL" sz="2600" dirty="0">
                <a:latin typeface="+mj-lt"/>
              </a:rPr>
              <a:t>80% is 70+</a:t>
            </a:r>
          </a:p>
          <a:p>
            <a:endParaRPr lang="nl-NL" sz="2600" dirty="0">
              <a:latin typeface="+mj-lt"/>
            </a:endParaRPr>
          </a:p>
          <a:p>
            <a:r>
              <a:rPr lang="nl-NL" sz="2600" dirty="0">
                <a:latin typeface="+mj-lt"/>
              </a:rPr>
              <a:t>Hoge symptoomlast</a:t>
            </a:r>
          </a:p>
          <a:p>
            <a:r>
              <a:rPr lang="nl-NL" sz="2600" dirty="0">
                <a:latin typeface="+mj-lt"/>
              </a:rPr>
              <a:t>Grote impact op de kwaliteit van leven</a:t>
            </a:r>
          </a:p>
          <a:p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Veel bijkomende problemen</a:t>
            </a:r>
          </a:p>
          <a:p>
            <a:pPr lvl="1"/>
            <a:r>
              <a:rPr lang="nl-NL" sz="2200" dirty="0">
                <a:latin typeface="+mj-lt"/>
              </a:rPr>
              <a:t>80% 3 of meer chronische ziekten</a:t>
            </a:r>
          </a:p>
          <a:p>
            <a:pPr lvl="1"/>
            <a:r>
              <a:rPr lang="nl-NL" sz="2200" dirty="0">
                <a:latin typeface="+mj-lt"/>
              </a:rPr>
              <a:t>50% kwetsbaar</a:t>
            </a:r>
          </a:p>
          <a:p>
            <a:pPr lvl="1"/>
            <a:r>
              <a:rPr lang="nl-NL" sz="2200" dirty="0">
                <a:latin typeface="+mj-lt"/>
              </a:rPr>
              <a:t>30-40% cognitieve problemen</a:t>
            </a:r>
          </a:p>
          <a:p>
            <a:pPr lvl="1"/>
            <a:endParaRPr lang="nl-NL" sz="22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Meest voorkomende opname indicatie in NL – 34.000/jaar</a:t>
            </a:r>
          </a:p>
          <a:p>
            <a:pPr marL="0" indent="0">
              <a:buNone/>
            </a:pPr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    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EEDDC60-9A0F-8218-2FB6-474EA09E4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20" y="4009985"/>
            <a:ext cx="778575" cy="95107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EE228E5-73BC-7619-42F7-0F0057FC0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62" y="5167313"/>
            <a:ext cx="824219" cy="66639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A4A9C1-BB0C-8BC7-3D72-6AAE5974C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6" y="2852657"/>
            <a:ext cx="967367" cy="9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8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996EE-2202-FEF3-07D9-D76CF4C9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1D71E-7426-1948-EE25-D1AD3AE6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7517"/>
            <a:ext cx="10515600" cy="1325563"/>
          </a:xfrm>
        </p:spPr>
        <p:txBody>
          <a:bodyPr/>
          <a:lstStyle/>
          <a:p>
            <a:r>
              <a:rPr lang="nl-NL" b="1" dirty="0"/>
              <a:t>Waarom dit </a:t>
            </a:r>
            <a:r>
              <a:rPr lang="nl-NL" b="1" dirty="0" err="1"/>
              <a:t>zorgpad</a:t>
            </a:r>
            <a:r>
              <a:rPr lang="nl-NL" b="1" dirty="0"/>
              <a:t>?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5AAE2CB-74C6-5D86-B0C1-25382CD28C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32056" y="1690687"/>
            <a:ext cx="952745" cy="847534"/>
          </a:xfr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FF9C89-9418-6914-2236-0A9A2E2D8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9731" y="1690687"/>
            <a:ext cx="9237830" cy="5167313"/>
          </a:xfrm>
        </p:spPr>
        <p:txBody>
          <a:bodyPr>
            <a:normAutofit fontScale="92500" lnSpcReduction="20000"/>
          </a:bodyPr>
          <a:lstStyle/>
          <a:p>
            <a:r>
              <a:rPr lang="nl-NL" sz="2600" dirty="0">
                <a:latin typeface="+mj-lt"/>
              </a:rPr>
              <a:t>246.000 gediagnosticeerde mensen met hartfalen in NL</a:t>
            </a:r>
          </a:p>
          <a:p>
            <a:r>
              <a:rPr lang="nl-NL" sz="2600" dirty="0">
                <a:latin typeface="+mj-lt"/>
              </a:rPr>
              <a:t>80% is 70+</a:t>
            </a:r>
          </a:p>
          <a:p>
            <a:endParaRPr lang="nl-NL" sz="2600" dirty="0">
              <a:latin typeface="+mj-lt"/>
            </a:endParaRPr>
          </a:p>
          <a:p>
            <a:r>
              <a:rPr lang="nl-NL" sz="2600" dirty="0">
                <a:latin typeface="+mj-lt"/>
              </a:rPr>
              <a:t>Hoge symptoomlast</a:t>
            </a:r>
          </a:p>
          <a:p>
            <a:r>
              <a:rPr lang="nl-NL" sz="2600" dirty="0">
                <a:latin typeface="+mj-lt"/>
              </a:rPr>
              <a:t>Grote impact op de kwaliteit van leven</a:t>
            </a:r>
          </a:p>
          <a:p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Veel bijkomende problemen</a:t>
            </a:r>
          </a:p>
          <a:p>
            <a:pPr lvl="1"/>
            <a:r>
              <a:rPr lang="nl-NL" sz="2200" dirty="0">
                <a:latin typeface="+mj-lt"/>
              </a:rPr>
              <a:t>80% 3 of meer chronische ziekten</a:t>
            </a:r>
          </a:p>
          <a:p>
            <a:pPr lvl="1"/>
            <a:r>
              <a:rPr lang="nl-NL" sz="2200" dirty="0">
                <a:latin typeface="+mj-lt"/>
              </a:rPr>
              <a:t>50% kwetsbaar</a:t>
            </a:r>
          </a:p>
          <a:p>
            <a:pPr lvl="1"/>
            <a:r>
              <a:rPr lang="nl-NL" sz="2200" dirty="0">
                <a:latin typeface="+mj-lt"/>
              </a:rPr>
              <a:t>30-40% cognitieve problemen</a:t>
            </a:r>
          </a:p>
          <a:p>
            <a:pPr lvl="1"/>
            <a:endParaRPr lang="nl-NL" sz="22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Meest voorkomende opname indicatie in NL – 34.000/jaar</a:t>
            </a:r>
          </a:p>
          <a:p>
            <a:pPr marL="0" indent="0">
              <a:buNone/>
            </a:pPr>
            <a:endParaRPr lang="nl-NL" sz="2600" dirty="0">
              <a:latin typeface="+mj-lt"/>
            </a:endParaRPr>
          </a:p>
          <a:p>
            <a:pPr marL="0" indent="0">
              <a:buNone/>
            </a:pPr>
            <a:r>
              <a:rPr lang="nl-NL" sz="2600" dirty="0">
                <a:latin typeface="+mj-lt"/>
              </a:rPr>
              <a:t>40% van de oudere patiënten overlijdt binnen 1 jaar na eerste opname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76FEBA8-D888-BA8E-BC4A-0FA37C1EA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520" y="4009985"/>
            <a:ext cx="778575" cy="95107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9F7BDC87-AB77-32EB-E2F8-E06769A11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962" y="5167313"/>
            <a:ext cx="824219" cy="66639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27F77A2-A709-B110-B7E9-8FBE2D0F9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649" y="5969875"/>
            <a:ext cx="645888" cy="77147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37DD849-8874-64EB-D2E2-4924BBA32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056" y="2852657"/>
            <a:ext cx="967367" cy="95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4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5B7DAEA-BD6C-D89F-8F58-77DF14BC9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35" y="121113"/>
            <a:ext cx="4424850" cy="6639616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46C712D-C2F0-552B-878D-139C7386F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610" y="1480453"/>
            <a:ext cx="5257800" cy="5280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dirty="0"/>
              <a:t>Samenwerking tussen:</a:t>
            </a:r>
          </a:p>
          <a:p>
            <a:pPr>
              <a:buFontTx/>
              <a:buChar char="-"/>
            </a:pPr>
            <a:r>
              <a:rPr lang="nl-NL" sz="2000" dirty="0"/>
              <a:t>NVKG</a:t>
            </a:r>
          </a:p>
          <a:p>
            <a:pPr>
              <a:buFontTx/>
              <a:buChar char="-"/>
            </a:pPr>
            <a:r>
              <a:rPr lang="nl-NL" sz="2000" dirty="0"/>
              <a:t>NIV</a:t>
            </a:r>
          </a:p>
          <a:p>
            <a:pPr>
              <a:buFontTx/>
              <a:buChar char="-"/>
            </a:pPr>
            <a:r>
              <a:rPr lang="nl-NL" sz="2000" dirty="0"/>
              <a:t>NVVC</a:t>
            </a:r>
          </a:p>
          <a:p>
            <a:pPr>
              <a:buFontTx/>
              <a:buChar char="-"/>
            </a:pPr>
            <a:r>
              <a:rPr lang="nl-NL" sz="2000" dirty="0"/>
              <a:t>V&amp;VN</a:t>
            </a:r>
          </a:p>
          <a:p>
            <a:pPr>
              <a:buFontTx/>
              <a:buChar char="-"/>
            </a:pPr>
            <a:r>
              <a:rPr lang="nl-NL" sz="2000" dirty="0"/>
              <a:t>Hartstichting</a:t>
            </a:r>
          </a:p>
          <a:p>
            <a:pPr>
              <a:buFontTx/>
              <a:buChar char="-"/>
            </a:pPr>
            <a:endParaRPr lang="nl-NL" sz="2000" dirty="0"/>
          </a:p>
          <a:p>
            <a:pPr marL="0" indent="0">
              <a:buNone/>
            </a:pPr>
            <a:r>
              <a:rPr lang="nl-NL" sz="2000" dirty="0"/>
              <a:t>Alle adviezen uit bestaande richtlijnen/</a:t>
            </a:r>
            <a:r>
              <a:rPr lang="nl-NL" sz="2000" dirty="0" err="1"/>
              <a:t>position</a:t>
            </a:r>
            <a:r>
              <a:rPr lang="nl-NL" sz="2000" dirty="0"/>
              <a:t> papers samengebracht en aangevuld met nieuwe </a:t>
            </a:r>
            <a:r>
              <a:rPr lang="nl-NL" sz="2000" dirty="0" err="1"/>
              <a:t>evidence</a:t>
            </a:r>
            <a:r>
              <a:rPr lang="nl-NL" sz="2000" dirty="0"/>
              <a:t> en expert opinion</a:t>
            </a:r>
          </a:p>
        </p:txBody>
      </p:sp>
    </p:spTree>
    <p:extLst>
      <p:ext uri="{BB962C8B-B14F-4D97-AF65-F5344CB8AC3E}">
        <p14:creationId xmlns:p14="http://schemas.microsoft.com/office/powerpoint/2010/main" val="251166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A03B2-1226-E5A4-AFA4-FE1B95C6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1715"/>
            <a:ext cx="10515600" cy="1325563"/>
          </a:xfrm>
        </p:spPr>
        <p:txBody>
          <a:bodyPr/>
          <a:lstStyle/>
          <a:p>
            <a:r>
              <a:rPr lang="nl-NL" b="1" dirty="0"/>
              <a:t>Module 1: screening &amp; beoordeling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4C3473-AD5E-05F9-3567-040001195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125" y="1535339"/>
            <a:ext cx="11442094" cy="4351338"/>
          </a:xfrm>
        </p:spPr>
        <p:txBody>
          <a:bodyPr/>
          <a:lstStyle/>
          <a:p>
            <a:r>
              <a:rPr lang="nl-NL" dirty="0"/>
              <a:t>Screening op kwetsbaarheid bij alle patiënten ≥ 70 jaar opgenomen met acuut hartfalen middels de </a:t>
            </a:r>
            <a:r>
              <a:rPr lang="nl-NL" dirty="0" err="1"/>
              <a:t>Clinical</a:t>
            </a:r>
            <a:r>
              <a:rPr lang="nl-NL" dirty="0"/>
              <a:t> </a:t>
            </a:r>
            <a:r>
              <a:rPr lang="nl-NL" dirty="0" err="1"/>
              <a:t>Frailty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(CFS). </a:t>
            </a:r>
          </a:p>
          <a:p>
            <a:r>
              <a:rPr lang="nl-NL" dirty="0"/>
              <a:t>Bij een CFS ≥ 5 en/of aanwijzingen voor cognitieve stoornissen:  consult geriatrieteam en uitslag bespreken met patiënt en naasten. </a:t>
            </a:r>
          </a:p>
          <a:p>
            <a:r>
              <a:rPr lang="nl-NL" dirty="0"/>
              <a:t>Het geriatrieteam verricht een Comprehensive </a:t>
            </a:r>
            <a:r>
              <a:rPr lang="nl-NL" dirty="0" err="1"/>
              <a:t>Geriatric</a:t>
            </a:r>
            <a:r>
              <a:rPr lang="nl-NL" dirty="0"/>
              <a:t> </a:t>
            </a:r>
            <a:r>
              <a:rPr lang="nl-NL" dirty="0" err="1"/>
              <a:t>Assesment</a:t>
            </a:r>
            <a:r>
              <a:rPr lang="nl-NL" dirty="0"/>
              <a:t>, waarna de bevindingen multidisciplinair besproken worden.</a:t>
            </a:r>
          </a:p>
          <a:p>
            <a:r>
              <a:rPr lang="nl-NL" dirty="0"/>
              <a:t> Overweeg het </a:t>
            </a:r>
            <a:r>
              <a:rPr lang="nl-NL" dirty="0" err="1"/>
              <a:t>regiebehandelaarschap</a:t>
            </a:r>
            <a:r>
              <a:rPr lang="nl-NL" dirty="0"/>
              <a:t> over te dragen aan de geriatrie bij CFS ≥ 6 (NB ook bij een lagere CFS kan de geriatrie de regiebehandelaar zijn)</a:t>
            </a:r>
          </a:p>
        </p:txBody>
      </p:sp>
    </p:spTree>
    <p:extLst>
      <p:ext uri="{BB962C8B-B14F-4D97-AF65-F5344CB8AC3E}">
        <p14:creationId xmlns:p14="http://schemas.microsoft.com/office/powerpoint/2010/main" val="127132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0B8271-C14A-852B-34D3-1BDE03AFE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6741"/>
            <a:ext cx="10515600" cy="1325563"/>
          </a:xfrm>
        </p:spPr>
        <p:txBody>
          <a:bodyPr/>
          <a:lstStyle/>
          <a:p>
            <a:r>
              <a:rPr lang="nl-NL" b="1" dirty="0"/>
              <a:t>Module 2: niet medicamenteuze interventies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55C2E4-8924-F7AD-3447-865540DD2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Adviezen over:</a:t>
            </a:r>
          </a:p>
          <a:p>
            <a:pPr lvl="1"/>
            <a:r>
              <a:rPr lang="nl-NL" dirty="0"/>
              <a:t>Leefstijl, inclusief roken en alcohol</a:t>
            </a:r>
          </a:p>
          <a:p>
            <a:pPr lvl="1"/>
            <a:r>
              <a:rPr lang="nl-NL" dirty="0"/>
              <a:t>Voeding, inclusief vocht- en zoutbeperking</a:t>
            </a:r>
          </a:p>
          <a:p>
            <a:pPr lvl="1"/>
            <a:r>
              <a:rPr lang="nl-NL" dirty="0"/>
              <a:t>Bewegen</a:t>
            </a:r>
          </a:p>
          <a:p>
            <a:pPr lvl="1"/>
            <a:r>
              <a:rPr lang="nl-NL" dirty="0"/>
              <a:t>Optimalisatie van comorbiditeiten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Bespreek alle patiënten minimaal een keer in een multidisciplinair overleg</a:t>
            </a:r>
          </a:p>
          <a:p>
            <a:endParaRPr lang="nl-NL" dirty="0"/>
          </a:p>
          <a:p>
            <a:pPr marL="457200" lvl="1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633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A1BD8-2342-A87A-42A9-EE84BB4B5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628" y="-200932"/>
            <a:ext cx="10515600" cy="1325563"/>
          </a:xfrm>
        </p:spPr>
        <p:txBody>
          <a:bodyPr/>
          <a:lstStyle/>
          <a:p>
            <a:r>
              <a:rPr lang="nl-NL" b="1" dirty="0"/>
              <a:t>Module 3: medicamenteuze interventies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5903F9E-DD97-ECB8-AD6F-F1B4D3FD8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Adviezen gericht op de </a:t>
            </a:r>
            <a:r>
              <a:rPr lang="nl-NL" dirty="0" err="1"/>
              <a:t>Fantastic</a:t>
            </a:r>
            <a:r>
              <a:rPr lang="nl-NL" dirty="0"/>
              <a:t> </a:t>
            </a:r>
            <a:r>
              <a:rPr lang="nl-NL" dirty="0" err="1"/>
              <a:t>Four</a:t>
            </a:r>
            <a:r>
              <a:rPr lang="nl-NL" dirty="0"/>
              <a:t> – hartfalen medicatie</a:t>
            </a:r>
          </a:p>
          <a:p>
            <a:r>
              <a:rPr lang="nl-NL" dirty="0"/>
              <a:t>Deze middelen zijn ook bij oudere patiënten (met een kwetsbare gezondheid) effectief, maar het gebruik is afhankelijk van </a:t>
            </a:r>
            <a:r>
              <a:rPr lang="nl-NL" dirty="0" err="1"/>
              <a:t>patientenkarateristieken</a:t>
            </a:r>
            <a:r>
              <a:rPr lang="nl-NL" dirty="0"/>
              <a:t>, bijwerkingen en behandeldoelen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Verricht daarnaast een medicatiereview om polyfarmacie te beperken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31CE73-760A-9CAC-41BF-0F1D7D355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78" y="3813262"/>
            <a:ext cx="11545300" cy="14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8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EB9241-E807-F42F-53DE-C40E7979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629" y="-171904"/>
            <a:ext cx="10515600" cy="1325563"/>
          </a:xfrm>
        </p:spPr>
        <p:txBody>
          <a:bodyPr/>
          <a:lstStyle/>
          <a:p>
            <a:r>
              <a:rPr lang="nl-NL" b="1" dirty="0"/>
              <a:t>Module 4: proactieve zorgplanning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D50B9F-943E-D003-C006-BEE773624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Indicaties voor PZP (algemeen en ziekte-specifiek)</a:t>
            </a:r>
          </a:p>
          <a:p>
            <a:r>
              <a:rPr lang="nl-NL" dirty="0"/>
              <a:t>Onderwerpen die bij PZP aan bod dienen te komen (algemeen en ziekte-specifiek)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Het is belang de gesprekken periodiek te herhalen, te controleren of gemaakte afspraken nog actueel zijn en deze af te stemmen met betrokken zorgverleners waaronder de huisarts.  </a:t>
            </a:r>
          </a:p>
          <a:p>
            <a:r>
              <a:rPr lang="nl-NL" dirty="0"/>
              <a:t>Bij complexe zorgvragen kan ondersteuning worden gevraagd van het palliatief team of de interculturele zorgconsulent.</a:t>
            </a:r>
          </a:p>
        </p:txBody>
      </p:sp>
    </p:spTree>
    <p:extLst>
      <p:ext uri="{BB962C8B-B14F-4D97-AF65-F5344CB8AC3E}">
        <p14:creationId xmlns:p14="http://schemas.microsoft.com/office/powerpoint/2010/main" val="79158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BF523-99AC-2C8E-A911-FA073AA3F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494"/>
            <a:ext cx="10515600" cy="1325563"/>
          </a:xfrm>
        </p:spPr>
        <p:txBody>
          <a:bodyPr/>
          <a:lstStyle/>
          <a:p>
            <a:r>
              <a:rPr lang="nl-NL" b="1" dirty="0"/>
              <a:t>Module 5: nazorg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A02663-242A-18BA-5043-C66DA51D1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Vervolg op (hartfalen)polikliniek</a:t>
            </a:r>
          </a:p>
          <a:p>
            <a:r>
              <a:rPr lang="nl-NL" dirty="0"/>
              <a:t>Indicaties voor </a:t>
            </a:r>
            <a:r>
              <a:rPr lang="nl-NL" dirty="0" err="1"/>
              <a:t>terugverwijzing</a:t>
            </a:r>
            <a:r>
              <a:rPr lang="nl-NL" dirty="0"/>
              <a:t> naar eerste lijn</a:t>
            </a:r>
          </a:p>
          <a:p>
            <a:r>
              <a:rPr lang="nl-NL" dirty="0"/>
              <a:t>Indicaties voor </a:t>
            </a:r>
            <a:r>
              <a:rPr lang="nl-NL" dirty="0" err="1"/>
              <a:t>hartfalenrevalidiatie</a:t>
            </a:r>
            <a:endParaRPr lang="nl-NL" dirty="0"/>
          </a:p>
          <a:p>
            <a:r>
              <a:rPr lang="nl-NL" dirty="0" err="1"/>
              <a:t>Inidicaties</a:t>
            </a:r>
            <a:r>
              <a:rPr lang="nl-NL" dirty="0"/>
              <a:t> voor </a:t>
            </a:r>
            <a:r>
              <a:rPr lang="nl-NL" dirty="0" err="1"/>
              <a:t>telemonitoring</a:t>
            </a:r>
            <a:endParaRPr lang="nl-NL" dirty="0"/>
          </a:p>
          <a:p>
            <a:endParaRPr lang="nl-NL" dirty="0"/>
          </a:p>
          <a:p>
            <a:r>
              <a:rPr lang="nl-NL" dirty="0"/>
              <a:t>Overdracht/netwerkzorg: Belangrijk is dat patiënt, naasten en zorgverleners in de eerste lijn nauw betrokken worden zodat de gemaakte afspraken niet verloren gaan.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180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EEFA-2DF9-BA0D-B1B0-43EB53643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02ACA-81F4-0835-1F95-D6F455612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4494"/>
            <a:ext cx="10515600" cy="1325563"/>
          </a:xfrm>
        </p:spPr>
        <p:txBody>
          <a:bodyPr/>
          <a:lstStyle/>
          <a:p>
            <a:r>
              <a:rPr lang="nl-NL" b="1" dirty="0"/>
              <a:t>Discussie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060A67-F98F-E821-6073-A1ED0D39B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NL" dirty="0"/>
              <a:t>Welke acties zijn nodig om zorg te dragen dat het zorgpad in ons ziekenhuis geïmplementeerd </a:t>
            </a:r>
            <a:r>
              <a:rPr lang="en-NL"/>
              <a:t>wordt?</a:t>
            </a:r>
          </a:p>
          <a:p>
            <a:pPr lvl="0"/>
            <a:endParaRPr lang="en-NL" dirty="0"/>
          </a:p>
          <a:p>
            <a:pPr lvl="0"/>
            <a:r>
              <a:rPr lang="en-NL" dirty="0"/>
              <a:t>Welke (innovatieve) manieren kunnen we bedenken om onze capaciteit voor het leveren van de gevraagde zorg volgens het zorgpad aan oudere, klinische patienten met hartfalen te vergroten?</a:t>
            </a:r>
          </a:p>
          <a:p>
            <a:endParaRPr lang="en-GB" dirty="0"/>
          </a:p>
          <a:p>
            <a:r>
              <a:rPr lang="en-GB" dirty="0"/>
              <a:t>Wie </a:t>
            </a:r>
            <a:r>
              <a:rPr lang="en-GB" dirty="0" err="1"/>
              <a:t>binnen</a:t>
            </a:r>
            <a:r>
              <a:rPr lang="en-GB" dirty="0"/>
              <a:t> </a:t>
            </a:r>
            <a:r>
              <a:rPr lang="en-GB" dirty="0" err="1"/>
              <a:t>ons</a:t>
            </a:r>
            <a:r>
              <a:rPr lang="en-GB" dirty="0"/>
              <a:t> team </a:t>
            </a:r>
            <a:r>
              <a:rPr lang="en-GB" dirty="0" err="1"/>
              <a:t>heeft</a:t>
            </a:r>
            <a:r>
              <a:rPr lang="en-GB" dirty="0"/>
              <a:t> briefing of training/</a:t>
            </a:r>
            <a:r>
              <a:rPr lang="en-GB" dirty="0" err="1"/>
              <a:t>scholing</a:t>
            </a:r>
            <a:r>
              <a:rPr lang="en-GB" dirty="0"/>
              <a:t> </a:t>
            </a:r>
            <a:r>
              <a:rPr lang="en-GB" dirty="0" err="1"/>
              <a:t>nodig</a:t>
            </a:r>
            <a:r>
              <a:rPr lang="en-GB" dirty="0"/>
              <a:t> om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zorgen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consistente</a:t>
            </a:r>
            <a:r>
              <a:rPr lang="en-GB" dirty="0"/>
              <a:t> </a:t>
            </a:r>
            <a:r>
              <a:rPr lang="en-GB" dirty="0" err="1"/>
              <a:t>implementatie</a:t>
            </a:r>
            <a:r>
              <a:rPr lang="en-GB" dirty="0"/>
              <a:t>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472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02034950DE945BC19E3EE621BFB41" ma:contentTypeVersion="14" ma:contentTypeDescription="Een nieuw document maken." ma:contentTypeScope="" ma:versionID="985fec8c5119b5d36ac4b0f9043ff9c0">
  <xsd:schema xmlns:xsd="http://www.w3.org/2001/XMLSchema" xmlns:xs="http://www.w3.org/2001/XMLSchema" xmlns:p="http://schemas.microsoft.com/office/2006/metadata/properties" xmlns:ns2="fe50a685-dd90-439f-ad86-fc1a65c74ad5" xmlns:ns3="1cc9e289-dbcd-4ea0-9111-cdeb4c649a92" xmlns:ns4="d108517a-f695-4d11-9354-38f4b9e3b787" targetNamespace="http://schemas.microsoft.com/office/2006/metadata/properties" ma:root="true" ma:fieldsID="eb82c30c18dbbec413f5f91dad906e46" ns2:_="" ns3:_="" ns4:_="">
    <xsd:import namespace="fe50a685-dd90-439f-ad86-fc1a65c74ad5"/>
    <xsd:import namespace="1cc9e289-dbcd-4ea0-9111-cdeb4c649a92"/>
    <xsd:import namespace="d108517a-f695-4d11-9354-38f4b9e3b7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0a685-dd90-439f-ad86-fc1a65c74a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6cfad82-a5a8-42d1-9f7d-0821f371e2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9e289-dbcd-4ea0-9111-cdeb4c649a9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8517a-f695-4d11-9354-38f4b9e3b78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d3ffd29-6940-42d0-b593-cf58472f8f15}" ma:internalName="TaxCatchAll" ma:showField="CatchAllData" ma:web="d108517a-f695-4d11-9354-38f4b9e3b7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08517a-f695-4d11-9354-38f4b9e3b787" xsi:nil="true"/>
    <lcf76f155ced4ddcb4097134ff3c332f xmlns="fe50a685-dd90-439f-ad86-fc1a65c74ad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010419-B9CA-488F-B217-AEC1287CAD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50a685-dd90-439f-ad86-fc1a65c74ad5"/>
    <ds:schemaRef ds:uri="1cc9e289-dbcd-4ea0-9111-cdeb4c649a92"/>
    <ds:schemaRef ds:uri="d108517a-f695-4d11-9354-38f4b9e3b7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A7EF8B-26C0-4C75-A051-5B17316FC0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A57EE4-43B8-44E1-ABA3-4BD8CBF91B82}">
  <ds:schemaRefs>
    <ds:schemaRef ds:uri="http://purl.org/dc/dcmitype/"/>
    <ds:schemaRef ds:uri="http://schemas.microsoft.com/office/2006/documentManagement/types"/>
    <ds:schemaRef ds:uri="fe50a685-dd90-439f-ad86-fc1a65c74ad5"/>
    <ds:schemaRef ds:uri="http://purl.org/dc/elements/1.1/"/>
    <ds:schemaRef ds:uri="http://schemas.openxmlformats.org/package/2006/metadata/core-properties"/>
    <ds:schemaRef ds:uri="http://www.w3.org/XML/1998/namespace"/>
    <ds:schemaRef ds:uri="1cc9e289-dbcd-4ea0-9111-cdeb4c649a92"/>
    <ds:schemaRef ds:uri="http://schemas.microsoft.com/office/2006/metadata/properties"/>
    <ds:schemaRef ds:uri="http://schemas.microsoft.com/office/infopath/2007/PartnerControls"/>
    <ds:schemaRef ds:uri="d108517a-f695-4d11-9354-38f4b9e3b78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655</Words>
  <Application>Microsoft Macintosh PowerPoint</Application>
  <PresentationFormat>Widescreen</PresentationFormat>
  <Paragraphs>117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Office-thema</vt:lpstr>
      <vt:lpstr> Zorgpad ouderen (met een kwetsbare gezondheid) opgenomen in het ziekenhuis met hartfalen  </vt:lpstr>
      <vt:lpstr>Waarom dit zorgpad?</vt:lpstr>
      <vt:lpstr>Waarom dit zorgpad?</vt:lpstr>
      <vt:lpstr>Waarom dit zorgpad?</vt:lpstr>
      <vt:lpstr>Waarom dit zorgpad?</vt:lpstr>
      <vt:lpstr>Waarom dit zorgpad?</vt:lpstr>
      <vt:lpstr>PowerPoint Presentation</vt:lpstr>
      <vt:lpstr>Module 1: screening &amp; beoordeling</vt:lpstr>
      <vt:lpstr>Module 2: niet medicamenteuze interventies</vt:lpstr>
      <vt:lpstr>Module 3: medicamenteuze interventies</vt:lpstr>
      <vt:lpstr>Module 4: proactieve zorgplanning</vt:lpstr>
      <vt:lpstr>Module 5: nazorg</vt:lpstr>
      <vt:lpstr>Discussie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Jens van Vliet</dc:creator>
  <cp:lastModifiedBy>Bernardine Stegeman</cp:lastModifiedBy>
  <cp:revision>12</cp:revision>
  <dcterms:created xsi:type="dcterms:W3CDTF">2020-02-18T16:28:13Z</dcterms:created>
  <dcterms:modified xsi:type="dcterms:W3CDTF">2026-08-27T06:24:39Z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0x010100F8E02034950DE945BC19E3EE621BFB41</vt:lpwstr>
  </property>
  <property fmtid="{D5CDD505-2E9C-101B-9397-08002B2CF9AE}" pid="3" name="MediaServiceImageTags">
    <vt:lpwstr/>
  </property>
</Properties>
</file>