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A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988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4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182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874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79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115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20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12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70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24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28ABE-55D0-4AA6-A125-D8CBF5F56A14}" type="datetimeFigureOut">
              <a:rPr lang="nl-NL" smtClean="0"/>
              <a:t>25-11-2024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C0841-631C-4D65-AFB7-0C69E30564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91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oomdiagram: Alternatief proces 1"/>
          <p:cNvSpPr/>
          <p:nvPr/>
        </p:nvSpPr>
        <p:spPr>
          <a:xfrm>
            <a:off x="2929206" y="4854845"/>
            <a:ext cx="6130979" cy="1462124"/>
          </a:xfrm>
          <a:prstGeom prst="flowChartAlternateProcess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5809580" y="2207366"/>
            <a:ext cx="182137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1600" i="1" dirty="0"/>
              <a:t>Kerngroep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785638" y="1328422"/>
            <a:ext cx="2504501" cy="33855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/>
              <a:t>Ouderengeneeskunde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708073" y="2852151"/>
            <a:ext cx="1694068" cy="92333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/>
              <a:t>Dagelijks bestuur</a:t>
            </a:r>
            <a:br>
              <a:rPr lang="nl-NL" dirty="0"/>
            </a:br>
            <a:r>
              <a:rPr lang="nl-NL" sz="1200" i="1" dirty="0"/>
              <a:t>VZ     H. Joosten</a:t>
            </a:r>
            <a:br>
              <a:rPr lang="nl-NL" sz="1200" i="1" dirty="0"/>
            </a:br>
            <a:r>
              <a:rPr lang="nl-NL" sz="1200" i="1" dirty="0"/>
              <a:t>VVZ  R. de Jager</a:t>
            </a:r>
          </a:p>
          <a:p>
            <a:r>
              <a:rPr lang="nl-NL" sz="1200" i="1" dirty="0"/>
              <a:t>GD  M. Zeeman</a:t>
            </a:r>
            <a:endParaRPr lang="nl-NL" i="1" dirty="0"/>
          </a:p>
        </p:txBody>
      </p:sp>
      <p:sp>
        <p:nvSpPr>
          <p:cNvPr id="10" name="Tekstvak 9"/>
          <p:cNvSpPr txBox="1"/>
          <p:nvPr/>
        </p:nvSpPr>
        <p:spPr>
          <a:xfrm>
            <a:off x="5785638" y="4004831"/>
            <a:ext cx="3349484" cy="70788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err="1"/>
              <a:t>Kerngroepbestuur</a:t>
            </a:r>
            <a:br>
              <a:rPr lang="nl-NL" dirty="0"/>
            </a:br>
            <a:r>
              <a:rPr lang="nl-NL" sz="1200" i="1" dirty="0"/>
              <a:t>bestaande uit leden van DB, sectie en VZ en VVZ commissies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9725699" y="2839180"/>
            <a:ext cx="2050325" cy="70788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/>
              <a:t>Sectie Opleiding</a:t>
            </a:r>
            <a:br>
              <a:rPr lang="nl-NL" sz="1200" dirty="0"/>
            </a:br>
            <a:r>
              <a:rPr lang="nl-NL" sz="1200" i="1" dirty="0"/>
              <a:t>VZ   EM Abma</a:t>
            </a:r>
            <a:br>
              <a:rPr lang="nl-NL" sz="1200" i="1" dirty="0"/>
            </a:br>
            <a:r>
              <a:rPr lang="nl-NL" sz="1200" i="1" dirty="0"/>
              <a:t>Se    R van Bruchem-Visser</a:t>
            </a:r>
          </a:p>
        </p:txBody>
      </p:sp>
      <p:cxnSp>
        <p:nvCxnSpPr>
          <p:cNvPr id="26" name="Rechte verbindingslijn 25"/>
          <p:cNvCxnSpPr>
            <a:cxnSpLocks/>
          </p:cNvCxnSpPr>
          <p:nvPr/>
        </p:nvCxnSpPr>
        <p:spPr>
          <a:xfrm flipV="1">
            <a:off x="8746308" y="4712717"/>
            <a:ext cx="0" cy="474967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vak 39"/>
          <p:cNvSpPr txBox="1"/>
          <p:nvPr/>
        </p:nvSpPr>
        <p:spPr>
          <a:xfrm>
            <a:off x="5785639" y="173792"/>
            <a:ext cx="5673068" cy="36052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7770155" y="1803011"/>
            <a:ext cx="3683751" cy="55399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/>
              <a:t>Wetenschapsplatform NIV</a:t>
            </a:r>
            <a:r>
              <a:rPr lang="nl-NL" dirty="0"/>
              <a:t> </a:t>
            </a:r>
          </a:p>
          <a:p>
            <a:r>
              <a:rPr lang="nl-NL" sz="1200" i="1" dirty="0"/>
              <a:t>(</a:t>
            </a:r>
            <a:r>
              <a:rPr lang="nl-NL" sz="1200" i="1" dirty="0" err="1"/>
              <a:t>Vz’ers</a:t>
            </a:r>
            <a:r>
              <a:rPr lang="nl-NL" sz="1200" i="1" dirty="0"/>
              <a:t> </a:t>
            </a:r>
            <a:r>
              <a:rPr lang="nl-NL" sz="1200" i="1" dirty="0" err="1"/>
              <a:t>wetenschapscie</a:t>
            </a:r>
            <a:r>
              <a:rPr lang="nl-NL" sz="1200" i="1" dirty="0"/>
              <a:t> deelspecialismen)</a:t>
            </a:r>
          </a:p>
        </p:txBody>
      </p:sp>
      <p:pic>
        <p:nvPicPr>
          <p:cNvPr id="44" name="Afbeelding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0185" y="55716"/>
            <a:ext cx="502243" cy="470621"/>
          </a:xfrm>
          <a:prstGeom prst="rect">
            <a:avLst/>
          </a:prstGeom>
        </p:spPr>
      </p:pic>
      <p:sp>
        <p:nvSpPr>
          <p:cNvPr id="58" name="Pijl-omlaag 57"/>
          <p:cNvSpPr/>
          <p:nvPr/>
        </p:nvSpPr>
        <p:spPr>
          <a:xfrm>
            <a:off x="7081030" y="2545920"/>
            <a:ext cx="336600" cy="29326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2" name="Rechte verbindingslijn 61"/>
          <p:cNvCxnSpPr>
            <a:cxnSpLocks/>
          </p:cNvCxnSpPr>
          <p:nvPr/>
        </p:nvCxnSpPr>
        <p:spPr>
          <a:xfrm flipV="1">
            <a:off x="8394669" y="3189791"/>
            <a:ext cx="1331031" cy="15389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Afbeelding 64">
            <a:extLst>
              <a:ext uri="{FF2B5EF4-FFF2-40B4-BE49-F238E27FC236}">
                <a16:creationId xmlns:a16="http://schemas.microsoft.com/office/drawing/2014/main" id="{DC9D0CDF-4206-43BE-A4D8-BB7274397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8786" y="66214"/>
            <a:ext cx="1535837" cy="521484"/>
          </a:xfrm>
          <a:prstGeom prst="rect">
            <a:avLst/>
          </a:prstGeom>
        </p:spPr>
      </p:pic>
      <p:sp>
        <p:nvSpPr>
          <p:cNvPr id="68" name="Tekstvak 67">
            <a:extLst>
              <a:ext uri="{FF2B5EF4-FFF2-40B4-BE49-F238E27FC236}">
                <a16:creationId xmlns:a16="http://schemas.microsoft.com/office/drawing/2014/main" id="{090D259E-FE6A-48F6-84DC-7E1A7A8A3583}"/>
              </a:ext>
            </a:extLst>
          </p:cNvPr>
          <p:cNvSpPr txBox="1"/>
          <p:nvPr/>
        </p:nvSpPr>
        <p:spPr>
          <a:xfrm rot="10800000" flipV="1">
            <a:off x="459011" y="618804"/>
            <a:ext cx="4735389" cy="58477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Bestuur NVKG </a:t>
            </a:r>
            <a:r>
              <a:rPr lang="nl-NL" sz="1400" i="1" dirty="0"/>
              <a:t>inclusief bestuurslid Wetenschap </a:t>
            </a:r>
          </a:p>
          <a:p>
            <a:r>
              <a:rPr lang="nl-NL" sz="1400" i="1" dirty="0"/>
              <a:t>Jurgen Claassen</a:t>
            </a:r>
          </a:p>
        </p:txBody>
      </p:sp>
      <p:sp>
        <p:nvSpPr>
          <p:cNvPr id="82" name="Pijl-omlaag 57">
            <a:extLst>
              <a:ext uri="{FF2B5EF4-FFF2-40B4-BE49-F238E27FC236}">
                <a16:creationId xmlns:a16="http://schemas.microsoft.com/office/drawing/2014/main" id="{B56F326A-A8CB-4FDD-9AB7-B66185DF3096}"/>
              </a:ext>
            </a:extLst>
          </p:cNvPr>
          <p:cNvSpPr/>
          <p:nvPr/>
        </p:nvSpPr>
        <p:spPr>
          <a:xfrm>
            <a:off x="7090204" y="3767411"/>
            <a:ext cx="332012" cy="23742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8540354" y="1310049"/>
            <a:ext cx="2913553" cy="33855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Andere deelspecialismen</a:t>
            </a:r>
          </a:p>
        </p:txBody>
      </p:sp>
      <p:cxnSp>
        <p:nvCxnSpPr>
          <p:cNvPr id="43" name="Rechte verbindingslijn 42"/>
          <p:cNvCxnSpPr>
            <a:cxnSpLocks/>
          </p:cNvCxnSpPr>
          <p:nvPr/>
        </p:nvCxnSpPr>
        <p:spPr>
          <a:xfrm>
            <a:off x="7324374" y="1679381"/>
            <a:ext cx="0" cy="527985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hoek 46"/>
          <p:cNvSpPr/>
          <p:nvPr/>
        </p:nvSpPr>
        <p:spPr>
          <a:xfrm>
            <a:off x="9738804" y="3869554"/>
            <a:ext cx="2037221" cy="1173839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000" b="1" dirty="0">
                <a:solidFill>
                  <a:schemeClr val="tx1"/>
                </a:solidFill>
              </a:rPr>
              <a:t>Afkortingen: </a:t>
            </a:r>
            <a:br>
              <a:rPr lang="nl-NL" sz="1000" dirty="0">
                <a:solidFill>
                  <a:schemeClr val="tx1"/>
                </a:solidFill>
              </a:rPr>
            </a:br>
            <a:r>
              <a:rPr lang="nl-NL" sz="1000" dirty="0">
                <a:solidFill>
                  <a:schemeClr val="tx1"/>
                </a:solidFill>
              </a:rPr>
              <a:t>VZ     Voorzitter</a:t>
            </a:r>
            <a:br>
              <a:rPr lang="nl-NL" sz="1000" dirty="0">
                <a:solidFill>
                  <a:schemeClr val="tx1"/>
                </a:solidFill>
              </a:rPr>
            </a:br>
            <a:r>
              <a:rPr lang="nl-NL" sz="1000" dirty="0">
                <a:solidFill>
                  <a:schemeClr val="tx1"/>
                </a:solidFill>
              </a:rPr>
              <a:t>VVZ   </a:t>
            </a:r>
            <a:r>
              <a:rPr lang="nl-NL" sz="1000" dirty="0" err="1">
                <a:solidFill>
                  <a:schemeClr val="tx1"/>
                </a:solidFill>
              </a:rPr>
              <a:t>Vice</a:t>
            </a:r>
            <a:r>
              <a:rPr lang="nl-NL" sz="1000" dirty="0">
                <a:solidFill>
                  <a:schemeClr val="tx1"/>
                </a:solidFill>
              </a:rPr>
              <a:t> Voorzitter</a:t>
            </a:r>
            <a:br>
              <a:rPr lang="nl-NL" sz="1000" dirty="0">
                <a:solidFill>
                  <a:schemeClr val="tx1"/>
                </a:solidFill>
              </a:rPr>
            </a:br>
            <a:r>
              <a:rPr lang="nl-NL" sz="1000" dirty="0">
                <a:solidFill>
                  <a:schemeClr val="tx1"/>
                </a:solidFill>
              </a:rPr>
              <a:t>GD    Grote dossiers</a:t>
            </a:r>
            <a:br>
              <a:rPr lang="nl-NL" sz="1000" dirty="0">
                <a:solidFill>
                  <a:schemeClr val="tx1"/>
                </a:solidFill>
              </a:rPr>
            </a:br>
            <a:r>
              <a:rPr lang="nl-NL" sz="1000" dirty="0">
                <a:solidFill>
                  <a:schemeClr val="tx1"/>
                </a:solidFill>
              </a:rPr>
              <a:t>Se     Secretaris </a:t>
            </a:r>
          </a:p>
          <a:p>
            <a:r>
              <a:rPr lang="nl-NL" sz="1000" dirty="0">
                <a:solidFill>
                  <a:schemeClr val="tx1"/>
                </a:solidFill>
              </a:rPr>
              <a:t>DB    Dagelijks bestuur</a:t>
            </a:r>
          </a:p>
          <a:p>
            <a:r>
              <a:rPr lang="nl-NL" sz="1000" dirty="0">
                <a:solidFill>
                  <a:schemeClr val="tx1"/>
                </a:solidFill>
              </a:rPr>
              <a:t>DV    </a:t>
            </a:r>
            <a:r>
              <a:rPr lang="nl-NL" sz="1000" dirty="0" err="1">
                <a:solidFill>
                  <a:schemeClr val="tx1"/>
                </a:solidFill>
              </a:rPr>
              <a:t>Deelspecialistische</a:t>
            </a:r>
            <a:r>
              <a:rPr lang="nl-NL" sz="1000" dirty="0">
                <a:solidFill>
                  <a:schemeClr val="tx1"/>
                </a:solidFill>
              </a:rPr>
              <a:t> vereniging </a:t>
            </a:r>
          </a:p>
        </p:txBody>
      </p:sp>
      <p:pic>
        <p:nvPicPr>
          <p:cNvPr id="20" name="Afbeelding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7070" y="2567256"/>
            <a:ext cx="368842" cy="1477859"/>
          </a:xfrm>
          <a:prstGeom prst="rect">
            <a:avLst/>
          </a:prstGeom>
        </p:spPr>
      </p:pic>
      <p:sp>
        <p:nvSpPr>
          <p:cNvPr id="52" name="Tekstvak 51">
            <a:extLst>
              <a:ext uri="{FF2B5EF4-FFF2-40B4-BE49-F238E27FC236}">
                <a16:creationId xmlns:a16="http://schemas.microsoft.com/office/drawing/2014/main" id="{090D259E-FE6A-48F6-84DC-7E1A7A8A3583}"/>
              </a:ext>
            </a:extLst>
          </p:cNvPr>
          <p:cNvSpPr txBox="1"/>
          <p:nvPr/>
        </p:nvSpPr>
        <p:spPr>
          <a:xfrm rot="10800000" flipV="1">
            <a:off x="6799618" y="6444789"/>
            <a:ext cx="2270904" cy="27699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i="1"/>
              <a:t>Werkgroep wetenschapsdag</a:t>
            </a:r>
            <a:endParaRPr lang="nl-NL" sz="1200" i="1" dirty="0"/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090D259E-FE6A-48F6-84DC-7E1A7A8A3583}"/>
              </a:ext>
            </a:extLst>
          </p:cNvPr>
          <p:cNvSpPr txBox="1"/>
          <p:nvPr/>
        </p:nvSpPr>
        <p:spPr>
          <a:xfrm rot="10800000" flipV="1">
            <a:off x="2931045" y="6444789"/>
            <a:ext cx="2270904" cy="27699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i="1" dirty="0"/>
              <a:t>Projectgroep podcast</a:t>
            </a:r>
          </a:p>
        </p:txBody>
      </p:sp>
      <p:cxnSp>
        <p:nvCxnSpPr>
          <p:cNvPr id="54" name="Rechte verbindingslijn 53"/>
          <p:cNvCxnSpPr>
            <a:cxnSpLocks/>
          </p:cNvCxnSpPr>
          <p:nvPr/>
        </p:nvCxnSpPr>
        <p:spPr>
          <a:xfrm flipH="1" flipV="1">
            <a:off x="7954892" y="6316969"/>
            <a:ext cx="1" cy="127820"/>
          </a:xfrm>
          <a:prstGeom prst="line">
            <a:avLst/>
          </a:prstGeom>
          <a:ln w="12700">
            <a:solidFill>
              <a:srgbClr val="FFC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>
            <a:cxnSpLocks/>
          </p:cNvCxnSpPr>
          <p:nvPr/>
        </p:nvCxnSpPr>
        <p:spPr>
          <a:xfrm flipV="1">
            <a:off x="4097910" y="6316969"/>
            <a:ext cx="6351" cy="127819"/>
          </a:xfrm>
          <a:prstGeom prst="line">
            <a:avLst/>
          </a:prstGeom>
          <a:ln w="12700">
            <a:solidFill>
              <a:srgbClr val="FFC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vak 44">
            <a:extLst>
              <a:ext uri="{FF2B5EF4-FFF2-40B4-BE49-F238E27FC236}">
                <a16:creationId xmlns:a16="http://schemas.microsoft.com/office/drawing/2014/main" id="{F513499B-A8B8-47CD-9073-BA84346DC184}"/>
              </a:ext>
            </a:extLst>
          </p:cNvPr>
          <p:cNvSpPr txBox="1"/>
          <p:nvPr/>
        </p:nvSpPr>
        <p:spPr>
          <a:xfrm>
            <a:off x="5809579" y="624094"/>
            <a:ext cx="5644330" cy="58477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Bestuur NIV </a:t>
            </a:r>
            <a:r>
              <a:rPr lang="nl-NL" sz="1400" i="1" dirty="0">
                <a:solidFill>
                  <a:schemeClr val="tx1"/>
                </a:solidFill>
              </a:rPr>
              <a:t>inclusief bestuurslid Wetenschap </a:t>
            </a:r>
          </a:p>
          <a:p>
            <a:r>
              <a:rPr lang="nl-NL" sz="1400" i="1" dirty="0" err="1">
                <a:solidFill>
                  <a:schemeClr val="tx1"/>
                </a:solidFill>
              </a:rPr>
              <a:t>Majon</a:t>
            </a:r>
            <a:r>
              <a:rPr lang="nl-NL" sz="1400" i="1" dirty="0">
                <a:solidFill>
                  <a:schemeClr val="tx1"/>
                </a:solidFill>
              </a:rPr>
              <a:t> Muller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D1A761D9-AA1B-4D35-A469-0642636E416F}"/>
              </a:ext>
            </a:extLst>
          </p:cNvPr>
          <p:cNvSpPr txBox="1"/>
          <p:nvPr/>
        </p:nvSpPr>
        <p:spPr>
          <a:xfrm>
            <a:off x="5785638" y="5173063"/>
            <a:ext cx="3077804" cy="104644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400" b="1" dirty="0"/>
              <a:t>Commissie Wetenschap </a:t>
            </a:r>
            <a:r>
              <a:rPr lang="nl-NL" sz="1200" b="1" dirty="0"/>
              <a:t>Kerngroep ouderengeneeskunde NIV </a:t>
            </a:r>
            <a:endParaRPr lang="nl-NL" sz="1200" b="1" dirty="0">
              <a:highlight>
                <a:srgbClr val="FFFF00"/>
              </a:highlight>
            </a:endParaRPr>
          </a:p>
          <a:p>
            <a:r>
              <a:rPr lang="nl-NL" sz="1200" i="1" dirty="0"/>
              <a:t>VZ: Marleen van der Kaaij</a:t>
            </a:r>
          </a:p>
          <a:p>
            <a:r>
              <a:rPr lang="nl-NL" sz="1200" i="1" dirty="0"/>
              <a:t>VVZ</a:t>
            </a:r>
            <a:r>
              <a:rPr lang="nl-NL" sz="1200" i="1"/>
              <a:t>: vacature</a:t>
            </a:r>
            <a:endParaRPr lang="nl-NL" sz="1200" i="1" dirty="0"/>
          </a:p>
          <a:p>
            <a:r>
              <a:rPr lang="nl-NL" sz="1200" i="1" dirty="0"/>
              <a:t>Leden: internisten-ouderengeneeskunde  (i.o.)</a:t>
            </a: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90DAB6BB-1428-4EB4-9750-48EFD51ABD7D}"/>
              </a:ext>
            </a:extLst>
          </p:cNvPr>
          <p:cNvSpPr txBox="1"/>
          <p:nvPr/>
        </p:nvSpPr>
        <p:spPr>
          <a:xfrm rot="10800000" flipV="1">
            <a:off x="459011" y="189207"/>
            <a:ext cx="4735389" cy="30777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nl-NL" sz="1400" i="1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5C87A9B-408D-4193-807E-16A4CEB2CD7D}"/>
              </a:ext>
            </a:extLst>
          </p:cNvPr>
          <p:cNvSpPr/>
          <p:nvPr/>
        </p:nvSpPr>
        <p:spPr>
          <a:xfrm>
            <a:off x="722140" y="5181215"/>
            <a:ext cx="1979917" cy="1038287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Overige commissies</a:t>
            </a:r>
          </a:p>
          <a:p>
            <a:pPr algn="ctr"/>
            <a:endParaRPr lang="nl-NL" sz="1400" b="1" dirty="0">
              <a:solidFill>
                <a:schemeClr val="tx1"/>
              </a:solidFill>
            </a:endParaRPr>
          </a:p>
          <a:p>
            <a:pPr algn="ctr"/>
            <a:endParaRPr lang="nl-NL" sz="1400" b="1" dirty="0">
              <a:solidFill>
                <a:schemeClr val="tx1"/>
              </a:solidFill>
            </a:endParaRPr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74C15902-B93C-4B97-A283-297835179912}"/>
              </a:ext>
            </a:extLst>
          </p:cNvPr>
          <p:cNvSpPr/>
          <p:nvPr/>
        </p:nvSpPr>
        <p:spPr>
          <a:xfrm>
            <a:off x="3076018" y="5181215"/>
            <a:ext cx="2587936" cy="104643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400" b="1" dirty="0">
                <a:solidFill>
                  <a:schemeClr val="tx1"/>
                </a:solidFill>
              </a:rPr>
              <a:t>Commissie Wetenschap NVKG</a:t>
            </a:r>
          </a:p>
          <a:p>
            <a:r>
              <a:rPr lang="nl-NL" sz="1200" i="1" dirty="0">
                <a:solidFill>
                  <a:schemeClr val="dk1"/>
                </a:solidFill>
              </a:rPr>
              <a:t>VZ: Hanna Willems</a:t>
            </a:r>
          </a:p>
          <a:p>
            <a:r>
              <a:rPr lang="nl-NL" sz="1200" i="1" dirty="0">
                <a:solidFill>
                  <a:schemeClr val="dk1"/>
                </a:solidFill>
              </a:rPr>
              <a:t>Leden: klinisch geriaters (i.o.) </a:t>
            </a:r>
          </a:p>
          <a:p>
            <a:endParaRPr lang="nl-NL" sz="1200" i="1" dirty="0">
              <a:solidFill>
                <a:schemeClr val="dk1"/>
              </a:solidFill>
            </a:endParaRPr>
          </a:p>
        </p:txBody>
      </p:sp>
      <p:pic>
        <p:nvPicPr>
          <p:cNvPr id="66" name="Afbeelding 65">
            <a:extLst>
              <a:ext uri="{FF2B5EF4-FFF2-40B4-BE49-F238E27FC236}">
                <a16:creationId xmlns:a16="http://schemas.microsoft.com/office/drawing/2014/main" id="{77027800-1A47-421F-B6D7-DF824D1F1E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8896" y="5580609"/>
            <a:ext cx="441859" cy="435994"/>
          </a:xfrm>
          <a:prstGeom prst="rect">
            <a:avLst/>
          </a:prstGeom>
        </p:spPr>
      </p:pic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EAA039C1-C64C-4216-8ACA-FD2D90F30172}"/>
              </a:ext>
            </a:extLst>
          </p:cNvPr>
          <p:cNvCxnSpPr>
            <a:cxnSpLocks/>
          </p:cNvCxnSpPr>
          <p:nvPr/>
        </p:nvCxnSpPr>
        <p:spPr>
          <a:xfrm>
            <a:off x="1757061" y="1203579"/>
            <a:ext cx="0" cy="397763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met pijl 71">
            <a:extLst>
              <a:ext uri="{FF2B5EF4-FFF2-40B4-BE49-F238E27FC236}">
                <a16:creationId xmlns:a16="http://schemas.microsoft.com/office/drawing/2014/main" id="{9B22865C-6F46-4DAC-807D-07CCB1BA6489}"/>
              </a:ext>
            </a:extLst>
          </p:cNvPr>
          <p:cNvCxnSpPr>
            <a:cxnSpLocks/>
          </p:cNvCxnSpPr>
          <p:nvPr/>
        </p:nvCxnSpPr>
        <p:spPr>
          <a:xfrm>
            <a:off x="3314486" y="1203579"/>
            <a:ext cx="0" cy="396948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41101EA1-1768-4AD2-8B66-610D51BFC119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9135122" y="4358774"/>
            <a:ext cx="301841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>
            <a:extLst>
              <a:ext uri="{FF2B5EF4-FFF2-40B4-BE49-F238E27FC236}">
                <a16:creationId xmlns:a16="http://schemas.microsoft.com/office/drawing/2014/main" id="{56521507-E704-4B9B-A867-BA6A2DE9CE19}"/>
              </a:ext>
            </a:extLst>
          </p:cNvPr>
          <p:cNvCxnSpPr>
            <a:cxnSpLocks/>
          </p:cNvCxnSpPr>
          <p:nvPr/>
        </p:nvCxnSpPr>
        <p:spPr>
          <a:xfrm>
            <a:off x="10494719" y="1679381"/>
            <a:ext cx="0" cy="12363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Afbeelding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0887" y="5438517"/>
            <a:ext cx="762508" cy="471551"/>
          </a:xfrm>
          <a:prstGeom prst="rect">
            <a:avLst/>
          </a:prstGeom>
        </p:spPr>
      </p:pic>
      <p:sp>
        <p:nvSpPr>
          <p:cNvPr id="70" name="Tekstvak 69">
            <a:extLst>
              <a:ext uri="{FF2B5EF4-FFF2-40B4-BE49-F238E27FC236}">
                <a16:creationId xmlns:a16="http://schemas.microsoft.com/office/drawing/2014/main" id="{3A401681-C830-4326-9595-6E9B921A39E3}"/>
              </a:ext>
            </a:extLst>
          </p:cNvPr>
          <p:cNvSpPr txBox="1"/>
          <p:nvPr/>
        </p:nvSpPr>
        <p:spPr>
          <a:xfrm>
            <a:off x="3076018" y="4910685"/>
            <a:ext cx="5787424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/>
              <a:t>Gezamenlijke Wetenschapscommissies Ouderengeneeskunde NVKG en NIV</a:t>
            </a:r>
            <a:endParaRPr lang="nl-NL" sz="1200" dirty="0"/>
          </a:p>
        </p:txBody>
      </p:sp>
      <p:pic>
        <p:nvPicPr>
          <p:cNvPr id="78" name="Afbeelding 77">
            <a:extLst>
              <a:ext uri="{FF2B5EF4-FFF2-40B4-BE49-F238E27FC236}">
                <a16:creationId xmlns:a16="http://schemas.microsoft.com/office/drawing/2014/main" id="{2ACE6FF8-52F3-4B5A-A4F8-C3BDE170BB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9665" y="1356650"/>
            <a:ext cx="502243" cy="310598"/>
          </a:xfrm>
          <a:prstGeom prst="rect">
            <a:avLst/>
          </a:prstGeom>
        </p:spPr>
      </p:pic>
      <p:cxnSp>
        <p:nvCxnSpPr>
          <p:cNvPr id="93" name="Rechte verbindingslijn 92">
            <a:extLst>
              <a:ext uri="{FF2B5EF4-FFF2-40B4-BE49-F238E27FC236}">
                <a16:creationId xmlns:a16="http://schemas.microsoft.com/office/drawing/2014/main" id="{8652DEE1-52E7-4E6E-8D46-2DB360CE1612}"/>
              </a:ext>
            </a:extLst>
          </p:cNvPr>
          <p:cNvCxnSpPr>
            <a:cxnSpLocks/>
            <a:endCxn id="25" idx="2"/>
          </p:cNvCxnSpPr>
          <p:nvPr/>
        </p:nvCxnSpPr>
        <p:spPr>
          <a:xfrm flipH="1" flipV="1">
            <a:off x="9997131" y="1675191"/>
            <a:ext cx="2" cy="12782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>
            <a:extLst>
              <a:ext uri="{FF2B5EF4-FFF2-40B4-BE49-F238E27FC236}">
                <a16:creationId xmlns:a16="http://schemas.microsoft.com/office/drawing/2014/main" id="{A9458699-1940-42A2-A260-2EC5308997C8}"/>
              </a:ext>
            </a:extLst>
          </p:cNvPr>
          <p:cNvCxnSpPr>
            <a:cxnSpLocks/>
            <a:endCxn id="78" idx="2"/>
          </p:cNvCxnSpPr>
          <p:nvPr/>
        </p:nvCxnSpPr>
        <p:spPr>
          <a:xfrm flipV="1">
            <a:off x="8010772" y="1667248"/>
            <a:ext cx="15" cy="127548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echte verbindingslijn 104">
            <a:extLst>
              <a:ext uri="{FF2B5EF4-FFF2-40B4-BE49-F238E27FC236}">
                <a16:creationId xmlns:a16="http://schemas.microsoft.com/office/drawing/2014/main" id="{71268D8D-26E0-4C0D-A133-4992EF9BBDBE}"/>
              </a:ext>
            </a:extLst>
          </p:cNvPr>
          <p:cNvCxnSpPr>
            <a:cxnSpLocks/>
          </p:cNvCxnSpPr>
          <p:nvPr/>
        </p:nvCxnSpPr>
        <p:spPr>
          <a:xfrm flipV="1">
            <a:off x="8948691" y="1679382"/>
            <a:ext cx="1" cy="135762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>
            <a:extLst>
              <a:ext uri="{FF2B5EF4-FFF2-40B4-BE49-F238E27FC236}">
                <a16:creationId xmlns:a16="http://schemas.microsoft.com/office/drawing/2014/main" id="{FB583D8B-9ACB-4454-9076-D872012B692E}"/>
              </a:ext>
            </a:extLst>
          </p:cNvPr>
          <p:cNvCxnSpPr>
            <a:cxnSpLocks/>
          </p:cNvCxnSpPr>
          <p:nvPr/>
        </p:nvCxnSpPr>
        <p:spPr>
          <a:xfrm flipV="1">
            <a:off x="9436963" y="1666977"/>
            <a:ext cx="0" cy="148167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echte verbindingslijn 120">
            <a:extLst>
              <a:ext uri="{FF2B5EF4-FFF2-40B4-BE49-F238E27FC236}">
                <a16:creationId xmlns:a16="http://schemas.microsoft.com/office/drawing/2014/main" id="{1A3BF703-68CC-4D3F-AB46-8766379F4418}"/>
              </a:ext>
            </a:extLst>
          </p:cNvPr>
          <p:cNvCxnSpPr>
            <a:cxnSpLocks/>
          </p:cNvCxnSpPr>
          <p:nvPr/>
        </p:nvCxnSpPr>
        <p:spPr>
          <a:xfrm flipV="1">
            <a:off x="9436963" y="4358774"/>
            <a:ext cx="5352" cy="82891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hthoek 126">
            <a:extLst>
              <a:ext uri="{FF2B5EF4-FFF2-40B4-BE49-F238E27FC236}">
                <a16:creationId xmlns:a16="http://schemas.microsoft.com/office/drawing/2014/main" id="{0C6C3C32-8C76-480B-BAA1-475AEEA685AB}"/>
              </a:ext>
            </a:extLst>
          </p:cNvPr>
          <p:cNvSpPr/>
          <p:nvPr/>
        </p:nvSpPr>
        <p:spPr>
          <a:xfrm>
            <a:off x="9283652" y="5181215"/>
            <a:ext cx="1979917" cy="103828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Overige commissies</a:t>
            </a:r>
          </a:p>
          <a:p>
            <a:pPr algn="ctr"/>
            <a:endParaRPr lang="nl-NL" sz="1400" b="1" dirty="0">
              <a:solidFill>
                <a:schemeClr val="tx1"/>
              </a:solidFill>
            </a:endParaRPr>
          </a:p>
          <a:p>
            <a:pPr algn="ctr"/>
            <a:endParaRPr lang="nl-NL" sz="1400" b="1" dirty="0">
              <a:solidFill>
                <a:schemeClr val="tx1"/>
              </a:solidFill>
            </a:endParaRPr>
          </a:p>
        </p:txBody>
      </p:sp>
      <p:sp>
        <p:nvSpPr>
          <p:cNvPr id="131" name="Rechthoek 130">
            <a:extLst>
              <a:ext uri="{FF2B5EF4-FFF2-40B4-BE49-F238E27FC236}">
                <a16:creationId xmlns:a16="http://schemas.microsoft.com/office/drawing/2014/main" id="{C22B9918-2267-498E-BE19-63B6C2B45FAC}"/>
              </a:ext>
            </a:extLst>
          </p:cNvPr>
          <p:cNvSpPr/>
          <p:nvPr/>
        </p:nvSpPr>
        <p:spPr>
          <a:xfrm>
            <a:off x="466957" y="1310049"/>
            <a:ext cx="1979917" cy="356927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</a:rPr>
              <a:t>Overige portefeuilles</a:t>
            </a:r>
          </a:p>
        </p:txBody>
      </p:sp>
      <p:sp>
        <p:nvSpPr>
          <p:cNvPr id="132" name="Rechthoek 131">
            <a:extLst>
              <a:ext uri="{FF2B5EF4-FFF2-40B4-BE49-F238E27FC236}">
                <a16:creationId xmlns:a16="http://schemas.microsoft.com/office/drawing/2014/main" id="{C3C0733C-4F41-4997-9C7E-CA3A0901495F}"/>
              </a:ext>
            </a:extLst>
          </p:cNvPr>
          <p:cNvSpPr/>
          <p:nvPr/>
        </p:nvSpPr>
        <p:spPr>
          <a:xfrm>
            <a:off x="3076018" y="1328581"/>
            <a:ext cx="2125931" cy="33839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</a:rPr>
              <a:t>Wetenschap</a:t>
            </a:r>
          </a:p>
        </p:txBody>
      </p:sp>
    </p:spTree>
    <p:extLst>
      <p:ext uri="{BB962C8B-B14F-4D97-AF65-F5344CB8AC3E}">
        <p14:creationId xmlns:p14="http://schemas.microsoft.com/office/powerpoint/2010/main" val="8687580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1831B4538FC44FA0AFD50D916F2141" ma:contentTypeVersion="15" ma:contentTypeDescription="Een nieuw document maken." ma:contentTypeScope="" ma:versionID="5ee67af5a89449a0114e3e97ebe61749">
  <xsd:schema xmlns:xsd="http://www.w3.org/2001/XMLSchema" xmlns:xs="http://www.w3.org/2001/XMLSchema" xmlns:p="http://schemas.microsoft.com/office/2006/metadata/properties" xmlns:ns2="b6df5047-d3cb-43ca-b29e-2cf3782b13a5" xmlns:ns3="d108517a-f695-4d11-9354-38f4b9e3b787" xmlns:ns4="4f7ecdb1-7107-4d17-a881-31203d55ac19" targetNamespace="http://schemas.microsoft.com/office/2006/metadata/properties" ma:root="true" ma:fieldsID="65258721f54dc22e864a606494de89c5" ns2:_="" ns3:_="" ns4:_="">
    <xsd:import namespace="b6df5047-d3cb-43ca-b29e-2cf3782b13a5"/>
    <xsd:import namespace="d108517a-f695-4d11-9354-38f4b9e3b787"/>
    <xsd:import namespace="4f7ecdb1-7107-4d17-a881-31203d55ac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f5047-d3cb-43ca-b29e-2cf3782b13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b6cfad82-a5a8-42d1-9f7d-0821f371e2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08517a-f695-4d11-9354-38f4b9e3b787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bd3ffd29-6940-42d0-b593-cf58472f8f15}" ma:internalName="TaxCatchAll" ma:showField="CatchAllData" ma:web="d108517a-f695-4d11-9354-38f4b9e3b7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7ecdb1-7107-4d17-a881-31203d55ac1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df5047-d3cb-43ca-b29e-2cf3782b13a5">
      <Terms xmlns="http://schemas.microsoft.com/office/infopath/2007/PartnerControls"/>
    </lcf76f155ced4ddcb4097134ff3c332f>
    <TaxCatchAll xmlns="d108517a-f695-4d11-9354-38f4b9e3b787" xsi:nil="true"/>
  </documentManagement>
</p:properties>
</file>

<file path=customXml/itemProps1.xml><?xml version="1.0" encoding="utf-8"?>
<ds:datastoreItem xmlns:ds="http://schemas.openxmlformats.org/officeDocument/2006/customXml" ds:itemID="{1AD2BA03-000D-433D-B895-B24C0FF80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1502BB-2927-482F-AD47-CD10B62E7E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f5047-d3cb-43ca-b29e-2cf3782b13a5"/>
    <ds:schemaRef ds:uri="d108517a-f695-4d11-9354-38f4b9e3b787"/>
    <ds:schemaRef ds:uri="4f7ecdb1-7107-4d17-a881-31203d55ac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CEF08F-4684-4CF3-80E6-A46E2E8CD3ED}">
  <ds:schemaRefs>
    <ds:schemaRef ds:uri="http://www.w3.org/XML/1998/namespace"/>
    <ds:schemaRef ds:uri="4f7ecdb1-7107-4d17-a881-31203d55ac19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6df5047-d3cb-43ca-b29e-2cf3782b13a5"/>
    <ds:schemaRef ds:uri="d108517a-f695-4d11-9354-38f4b9e3b787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144</Words>
  <Application>Microsoft Office PowerPoint</Application>
  <PresentationFormat>Breedbeeld</PresentationFormat>
  <Paragraphs>30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MUMC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Joosten J.M.H. (Hanneke)</dc:creator>
  <cp:lastModifiedBy>Elian Hoving | NVKG</cp:lastModifiedBy>
  <cp:revision>48</cp:revision>
  <cp:lastPrinted>2022-01-10T09:29:02Z</cp:lastPrinted>
  <dcterms:created xsi:type="dcterms:W3CDTF">2021-11-02T21:24:10Z</dcterms:created>
  <dcterms:modified xsi:type="dcterms:W3CDTF">2024-11-25T08:41:48Z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0x010100361831B4538FC44FA0AFD50D916F2141</vt:lpwstr>
  </property>
  <property fmtid="{D5CDD505-2E9C-101B-9397-08002B2CF9AE}" pid="3" name="_NewReviewCycle">
    <vt:lpwstr/>
  </property>
</Properties>
</file>